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4" r:id="rId6"/>
    <p:sldId id="263" r:id="rId7"/>
    <p:sldId id="265" r:id="rId8"/>
    <p:sldId id="266" r:id="rId9"/>
    <p:sldId id="267" r:id="rId10"/>
    <p:sldId id="268"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10.11.2018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10.11.2018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10.11.2018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10.11.2018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10.11.2018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10.11.2018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10.11.2018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10.11.2018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10.11.2018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10.11.2018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10.11.2018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10.11.2018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31640" y="3284984"/>
            <a:ext cx="7358063" cy="2448272"/>
          </a:xfrm>
        </p:spPr>
        <p:txBody>
          <a:bodyPr/>
          <a:lstStyle/>
          <a:p>
            <a:r>
              <a:rPr lang="ru-RU" b="1" dirty="0">
                <a:solidFill>
                  <a:srgbClr val="00B050"/>
                </a:solidFill>
              </a:rPr>
              <a:t>Метод проектов в ДОУ </a:t>
            </a:r>
            <a:r>
              <a:rPr lang="ru-RU" b="1" dirty="0" smtClean="0">
                <a:solidFill>
                  <a:srgbClr val="00B050"/>
                </a:solidFill>
              </a:rPr>
              <a:t>как инновационная </a:t>
            </a:r>
            <a:r>
              <a:rPr lang="ru-RU" b="1" dirty="0">
                <a:solidFill>
                  <a:srgbClr val="00B050"/>
                </a:solidFill>
              </a:rPr>
              <a:t>педагогическая </a:t>
            </a:r>
            <a:r>
              <a:rPr lang="ru-RU" b="1" dirty="0" smtClean="0">
                <a:solidFill>
                  <a:srgbClr val="00B050"/>
                </a:solidFill>
              </a:rPr>
              <a:t>технология.</a:t>
            </a:r>
            <a:r>
              <a:rPr lang="ru-RU" b="1" dirty="0">
                <a:solidFill>
                  <a:srgbClr val="00B050"/>
                </a:solidFill>
              </a:rPr>
              <a:t/>
            </a:r>
            <a:br>
              <a:rPr lang="ru-RU" b="1" dirty="0">
                <a:solidFill>
                  <a:srgbClr val="00B050"/>
                </a:solidFill>
              </a:rPr>
            </a:br>
            <a:r>
              <a:rPr lang="ru-RU" sz="2400" b="1" dirty="0" smtClean="0">
                <a:solidFill>
                  <a:srgbClr val="7030A0"/>
                </a:solidFill>
              </a:rPr>
              <a:t>Подготовила</a:t>
            </a:r>
            <a:r>
              <a:rPr lang="en-US" sz="2400" b="1" dirty="0" smtClean="0">
                <a:solidFill>
                  <a:srgbClr val="7030A0"/>
                </a:solidFill>
              </a:rPr>
              <a:t>:</a:t>
            </a:r>
            <a:r>
              <a:rPr lang="ru-RU" sz="2400" b="1" dirty="0" smtClean="0">
                <a:solidFill>
                  <a:srgbClr val="7030A0"/>
                </a:solidFill>
              </a:rPr>
              <a:t> </a:t>
            </a:r>
            <a:br>
              <a:rPr lang="ru-RU" sz="2400" b="1" dirty="0" smtClean="0">
                <a:solidFill>
                  <a:srgbClr val="7030A0"/>
                </a:solidFill>
              </a:rPr>
            </a:br>
            <a:r>
              <a:rPr lang="ru-RU" sz="2400" b="1" dirty="0" smtClean="0">
                <a:solidFill>
                  <a:srgbClr val="7030A0"/>
                </a:solidFill>
              </a:rPr>
              <a:t>старший воспитатель Фомина С.А.</a:t>
            </a:r>
            <a:endParaRPr lang="ru-RU" b="1" i="1" dirty="0" smtClean="0">
              <a:solidFill>
                <a:srgbClr val="7030A0"/>
              </a:solidFill>
            </a:endParaRPr>
          </a:p>
        </p:txBody>
      </p:sp>
      <p:sp>
        <p:nvSpPr>
          <p:cNvPr id="3" name="Подзаголовок 2"/>
          <p:cNvSpPr>
            <a:spLocks noGrp="1"/>
          </p:cNvSpPr>
          <p:nvPr>
            <p:ph type="subTitle" idx="1"/>
          </p:nvPr>
        </p:nvSpPr>
        <p:spPr>
          <a:xfrm>
            <a:off x="1500166" y="285728"/>
            <a:ext cx="7400925" cy="1785950"/>
          </a:xfrm>
        </p:spPr>
        <p:txBody>
          <a:bodyPr rtlCol="0">
            <a:normAutofit/>
          </a:bodyPr>
          <a:lstStyle/>
          <a:p>
            <a:pPr fontAlgn="auto">
              <a:spcAft>
                <a:spcPts val="0"/>
              </a:spcAft>
              <a:defRPr/>
            </a:pPr>
            <a:r>
              <a:rPr lang="ru-RU" sz="1800" b="1" dirty="0" smtClean="0">
                <a:solidFill>
                  <a:srgbClr val="7030A0"/>
                </a:solidFill>
              </a:rPr>
              <a:t>Муниципальное дошкольное образовательное учреждение</a:t>
            </a:r>
          </a:p>
          <a:p>
            <a:pPr fontAlgn="auto">
              <a:spcAft>
                <a:spcPts val="0"/>
              </a:spcAft>
              <a:defRPr/>
            </a:pPr>
            <a:r>
              <a:rPr lang="ru-RU" sz="1800" b="1" dirty="0" smtClean="0">
                <a:solidFill>
                  <a:srgbClr val="7030A0"/>
                </a:solidFill>
              </a:rPr>
              <a:t>«Детский сад №19»Солнышко» </a:t>
            </a:r>
            <a:endParaRPr lang="ru-RU" sz="1800" dirty="0" smtClean="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284984"/>
            <a:ext cx="6487497" cy="769441"/>
          </a:xfrm>
          <a:prstGeom prst="rect">
            <a:avLst/>
          </a:prstGeom>
          <a:noFill/>
        </p:spPr>
        <p:txBody>
          <a:bodyPr wrap="square" rtlCol="0">
            <a:spAutoFit/>
          </a:bodyPr>
          <a:lstStyle/>
          <a:p>
            <a:r>
              <a:rPr lang="ru-RU" sz="4400" b="1" dirty="0" smtClean="0">
                <a:solidFill>
                  <a:srgbClr val="C00000"/>
                </a:solidFill>
                <a:latin typeface="+mj-lt"/>
              </a:rPr>
              <a:t>   Спасибо за внимание.</a:t>
            </a:r>
            <a:endParaRPr lang="ru-RU" sz="4400" b="1" dirty="0">
              <a:solidFill>
                <a:srgbClr val="C00000"/>
              </a:solidFill>
              <a:latin typeface="+mj-lt"/>
            </a:endParaRPr>
          </a:p>
        </p:txBody>
      </p:sp>
    </p:spTree>
    <p:extLst>
      <p:ext uri="{BB962C8B-B14F-4D97-AF65-F5344CB8AC3E}">
        <p14:creationId xmlns:p14="http://schemas.microsoft.com/office/powerpoint/2010/main" val="279668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551837"/>
            <a:ext cx="8568952" cy="2246769"/>
          </a:xfrm>
          <a:prstGeom prst="rect">
            <a:avLst/>
          </a:prstGeom>
        </p:spPr>
        <p:txBody>
          <a:bodyPr wrap="square">
            <a:spAutoFit/>
          </a:bodyPr>
          <a:lstStyle/>
          <a:p>
            <a:r>
              <a:rPr lang="ru-RU" sz="2800" dirty="0">
                <a:solidFill>
                  <a:srgbClr val="C00000"/>
                </a:solidFill>
                <a:latin typeface="+mj-lt"/>
              </a:rPr>
              <a:t>«Каждый ребенок обладает потенциалом саморазвития, причем потенциал этот безразмерен, и каждый может достичь в жизни цели и осуществить любой жизненный проект» </a:t>
            </a:r>
            <a:endParaRPr lang="ru-RU" sz="2800" dirty="0" smtClean="0">
              <a:solidFill>
                <a:srgbClr val="C00000"/>
              </a:solidFill>
              <a:latin typeface="+mj-lt"/>
            </a:endParaRPr>
          </a:p>
          <a:p>
            <a:r>
              <a:rPr lang="ru-RU" sz="2800" dirty="0" smtClean="0">
                <a:solidFill>
                  <a:srgbClr val="C00000"/>
                </a:solidFill>
                <a:latin typeface="+mj-lt"/>
              </a:rPr>
              <a:t>(</a:t>
            </a:r>
            <a:r>
              <a:rPr lang="ru-RU" sz="2800" dirty="0">
                <a:solidFill>
                  <a:srgbClr val="C00000"/>
                </a:solidFill>
                <a:latin typeface="+mj-lt"/>
              </a:rPr>
              <a:t>М. </a:t>
            </a:r>
            <a:r>
              <a:rPr lang="ru-RU" sz="2800" dirty="0" err="1">
                <a:solidFill>
                  <a:srgbClr val="C00000"/>
                </a:solidFill>
                <a:latin typeface="+mj-lt"/>
              </a:rPr>
              <a:t>Монтессори</a:t>
            </a:r>
            <a:r>
              <a:rPr lang="ru-RU" sz="2800" dirty="0">
                <a:solidFill>
                  <a:srgbClr val="C00000"/>
                </a:solidFill>
                <a:latin typeface="+mj-lt"/>
              </a:rPr>
              <a:t>).</a:t>
            </a:r>
          </a:p>
        </p:txBody>
      </p:sp>
    </p:spTree>
    <p:extLst>
      <p:ext uri="{BB962C8B-B14F-4D97-AF65-F5344CB8AC3E}">
        <p14:creationId xmlns:p14="http://schemas.microsoft.com/office/powerpoint/2010/main" val="237939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395536" y="1772816"/>
            <a:ext cx="8229600" cy="1000125"/>
          </a:xfrm>
        </p:spPr>
        <p:txBody>
          <a:bodyPr/>
          <a:lstStyle/>
          <a:p>
            <a:r>
              <a:rPr lang="ru-RU" b="1" dirty="0" smtClean="0">
                <a:solidFill>
                  <a:srgbClr val="00B050"/>
                </a:solidFill>
              </a:rPr>
              <a:t>Актуальность.</a:t>
            </a:r>
          </a:p>
        </p:txBody>
      </p:sp>
      <p:sp>
        <p:nvSpPr>
          <p:cNvPr id="3075" name="Содержимое 2"/>
          <p:cNvSpPr>
            <a:spLocks noGrp="1"/>
          </p:cNvSpPr>
          <p:nvPr>
            <p:ph idx="1"/>
          </p:nvPr>
        </p:nvSpPr>
        <p:spPr>
          <a:xfrm>
            <a:off x="467544" y="2708921"/>
            <a:ext cx="8262119" cy="3456383"/>
          </a:xfrm>
        </p:spPr>
        <p:txBody>
          <a:bodyPr/>
          <a:lstStyle/>
          <a:p>
            <a:pPr marL="0" indent="0" algn="just">
              <a:buNone/>
            </a:pPr>
            <a:r>
              <a:rPr lang="ru-RU" sz="2000" b="1" dirty="0">
                <a:solidFill>
                  <a:srgbClr val="002060"/>
                </a:solidFill>
                <a:latin typeface="+mj-lt"/>
              </a:rPr>
              <a:t>В современной педагогике интенсивно отстаивается взгляд на ребенка, как на "саморазвивающуюся систему", при этом усилия взрослых должны быть направлены на создание условий для саморазвития детей. Большинство педагогов осознают необходимость развития каждого ребенка как самоценной личности. Однако специалисты затрудняются в определении факторов, влияющих на успешность продвижения ребенка в образовательном процессе. 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a:t>
            </a:r>
            <a:r>
              <a:rPr lang="ru-RU" sz="2000" b="1" dirty="0" smtClean="0">
                <a:solidFill>
                  <a:srgbClr val="002060"/>
                </a:solidFill>
                <a:latin typeface="+mj-lt"/>
              </a:rPr>
              <a:t>метод проектов.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35649" y="404664"/>
            <a:ext cx="6115050" cy="1426170"/>
          </a:xfrm>
        </p:spPr>
        <p:txBody>
          <a:bodyPr/>
          <a:lstStyle/>
          <a:p>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endParaRPr lang="ru-RU" sz="3200" dirty="0" smtClean="0">
              <a:solidFill>
                <a:srgbClr val="002060"/>
              </a:solidFill>
            </a:endParaRPr>
          </a:p>
        </p:txBody>
      </p:sp>
      <p:sp>
        <p:nvSpPr>
          <p:cNvPr id="4099" name="Содержимое 2"/>
          <p:cNvSpPr>
            <a:spLocks noGrp="1"/>
          </p:cNvSpPr>
          <p:nvPr>
            <p:ph idx="1"/>
          </p:nvPr>
        </p:nvSpPr>
        <p:spPr>
          <a:xfrm>
            <a:off x="133547" y="476672"/>
            <a:ext cx="7416825" cy="5184576"/>
          </a:xfrm>
        </p:spPr>
        <p:txBody>
          <a:bodyPr/>
          <a:lstStyle/>
          <a:p>
            <a:pPr marL="0" indent="0">
              <a:buNone/>
            </a:pPr>
            <a:r>
              <a:rPr lang="ru-RU" sz="2400" dirty="0">
                <a:solidFill>
                  <a:srgbClr val="C00000"/>
                </a:solidFill>
              </a:rPr>
              <a:t>Проект </a:t>
            </a:r>
            <a:r>
              <a:rPr lang="ru-RU" sz="2400" dirty="0">
                <a:solidFill>
                  <a:srgbClr val="002060"/>
                </a:solidFill>
              </a:rPr>
              <a:t>- в переводе с греческого – это путь исследования </a:t>
            </a:r>
            <a:r>
              <a:rPr lang="ru-RU" sz="2400" dirty="0" err="1">
                <a:solidFill>
                  <a:srgbClr val="002060"/>
                </a:solidFill>
              </a:rPr>
              <a:t>т.е</a:t>
            </a:r>
            <a:r>
              <a:rPr lang="ru-RU" sz="2400" dirty="0">
                <a:solidFill>
                  <a:srgbClr val="002060"/>
                </a:solidFill>
              </a:rPr>
              <a:t> специально организованный взрослым и самостоятельно выполняемый детьми комплекс действий, завершающийся созданием творческих работ. </a:t>
            </a:r>
            <a:br>
              <a:rPr lang="ru-RU" sz="2400" dirty="0">
                <a:solidFill>
                  <a:srgbClr val="002060"/>
                </a:solidFill>
              </a:rPr>
            </a:br>
            <a:r>
              <a:rPr lang="ru-RU" sz="2400" dirty="0">
                <a:solidFill>
                  <a:srgbClr val="C00000"/>
                </a:solidFill>
              </a:rPr>
              <a:t>Метод проектов </a:t>
            </a:r>
            <a:r>
              <a:rPr lang="ru-RU" sz="2400" dirty="0">
                <a:solidFill>
                  <a:srgbClr val="002060"/>
                </a:solidFill>
              </a:rPr>
              <a:t>- система обучения, при которой дети приобретают знания в процессе планирования и выполнения </a:t>
            </a:r>
            <a:r>
              <a:rPr lang="ru-RU" sz="2400" dirty="0" smtClean="0">
                <a:solidFill>
                  <a:srgbClr val="002060"/>
                </a:solidFill>
              </a:rPr>
              <a:t>постоянно </a:t>
            </a:r>
            <a:r>
              <a:rPr lang="ru-RU" sz="2400" dirty="0">
                <a:solidFill>
                  <a:srgbClr val="002060"/>
                </a:solidFill>
              </a:rPr>
              <a:t>усложняющихся практических заданий - </a:t>
            </a:r>
            <a:r>
              <a:rPr lang="ru-RU" sz="2400" dirty="0" smtClean="0">
                <a:solidFill>
                  <a:srgbClr val="002060"/>
                </a:solidFill>
              </a:rPr>
              <a:t>проектов.</a:t>
            </a:r>
          </a:p>
          <a:p>
            <a:pPr marL="0" indent="0">
              <a:buNone/>
            </a:pPr>
            <a:r>
              <a:rPr lang="ru-RU" sz="2400" dirty="0" smtClean="0">
                <a:solidFill>
                  <a:srgbClr val="C00000"/>
                </a:solidFill>
              </a:rPr>
              <a:t>Проектная </a:t>
            </a:r>
            <a:r>
              <a:rPr lang="ru-RU" sz="2400" dirty="0">
                <a:solidFill>
                  <a:srgbClr val="C00000"/>
                </a:solidFill>
              </a:rPr>
              <a:t>деятельность </a:t>
            </a:r>
            <a:r>
              <a:rPr lang="ru-RU" sz="2400" dirty="0">
                <a:solidFill>
                  <a:srgbClr val="002060"/>
                </a:solidFill>
              </a:rPr>
              <a:t>– </a:t>
            </a:r>
            <a:r>
              <a:rPr lang="ru-RU" sz="2400" dirty="0" smtClean="0">
                <a:solidFill>
                  <a:srgbClr val="002060"/>
                </a:solidFill>
              </a:rPr>
              <a:t>это самостоятельная </a:t>
            </a:r>
            <a:r>
              <a:rPr lang="ru-RU" sz="2400" dirty="0">
                <a:solidFill>
                  <a:srgbClr val="002060"/>
                </a:solidFill>
              </a:rPr>
              <a:t>и </a:t>
            </a:r>
            <a:r>
              <a:rPr lang="ru-RU" sz="2400" dirty="0" smtClean="0">
                <a:solidFill>
                  <a:srgbClr val="002060"/>
                </a:solidFill>
              </a:rPr>
              <a:t>совместная деятельность </a:t>
            </a:r>
            <a:r>
              <a:rPr lang="ru-RU" sz="2400" dirty="0">
                <a:solidFill>
                  <a:srgbClr val="002060"/>
                </a:solidFill>
              </a:rPr>
              <a:t>взрослых и </a:t>
            </a:r>
            <a:r>
              <a:rPr lang="ru-RU" sz="2400" dirty="0" smtClean="0">
                <a:solidFill>
                  <a:srgbClr val="002060"/>
                </a:solidFill>
              </a:rPr>
              <a:t>детей по </a:t>
            </a:r>
            <a:r>
              <a:rPr lang="ru-RU" sz="2400" dirty="0">
                <a:solidFill>
                  <a:srgbClr val="002060"/>
                </a:solidFill>
              </a:rPr>
              <a:t>планированию и </a:t>
            </a:r>
            <a:r>
              <a:rPr lang="ru-RU" sz="2400" dirty="0" smtClean="0">
                <a:solidFill>
                  <a:srgbClr val="002060"/>
                </a:solidFill>
              </a:rPr>
              <a:t>организации педагогического </a:t>
            </a:r>
            <a:r>
              <a:rPr lang="ru-RU" sz="2400" dirty="0">
                <a:solidFill>
                  <a:srgbClr val="002060"/>
                </a:solidFill>
              </a:rPr>
              <a:t>процесса </a:t>
            </a:r>
            <a:r>
              <a:rPr lang="ru-RU" sz="2400" dirty="0" smtClean="0">
                <a:solidFill>
                  <a:srgbClr val="002060"/>
                </a:solidFill>
              </a:rPr>
              <a:t>в рамках </a:t>
            </a:r>
            <a:r>
              <a:rPr lang="ru-RU" sz="2400" dirty="0">
                <a:solidFill>
                  <a:srgbClr val="002060"/>
                </a:solidFill>
              </a:rPr>
              <a:t>определенной </a:t>
            </a:r>
            <a:r>
              <a:rPr lang="ru-RU" sz="2400" dirty="0" smtClean="0">
                <a:solidFill>
                  <a:srgbClr val="002060"/>
                </a:solidFill>
              </a:rPr>
              <a:t>темы.</a:t>
            </a:r>
            <a:endParaRPr lang="ru-RU" sz="2400" dirty="0">
              <a:solidFill>
                <a:srgbClr val="002060"/>
              </a:solidFill>
            </a:endParaRPr>
          </a:p>
          <a:p>
            <a:pPr marL="0" indent="0">
              <a:buNone/>
            </a:pPr>
            <a:endParaRPr lang="ru-RU" sz="2400" dirty="0">
              <a:solidFill>
                <a:srgbClr val="002060"/>
              </a:solidFill>
            </a:endParaRPr>
          </a:p>
          <a:p>
            <a:pPr marL="0" indent="0">
              <a:buNone/>
            </a:pPr>
            <a:endParaRPr lang="ru-RU" sz="2000" dirty="0">
              <a:solidFill>
                <a:srgbClr val="002060"/>
              </a:solidFill>
            </a:endParaRPr>
          </a:p>
          <a:p>
            <a:pPr marL="0" indent="0">
              <a:buNone/>
            </a:pPr>
            <a:endParaRPr lang="ru-RU" sz="2000" dirty="0" smtClean="0">
              <a:solidFill>
                <a:srgbClr val="002060"/>
              </a:solidFill>
            </a:endParaRPr>
          </a:p>
          <a:p>
            <a:pPr marL="0" indent="0">
              <a:buNone/>
            </a:pPr>
            <a:endParaRPr lang="ru-RU" sz="2000" dirty="0" smtClean="0">
              <a:solidFill>
                <a:srgbClr val="002060"/>
              </a:solidFill>
            </a:endParaRPr>
          </a:p>
        </p:txBody>
      </p:sp>
      <p:sp>
        <p:nvSpPr>
          <p:cNvPr id="2" name="Прямоугольник 1"/>
          <p:cNvSpPr/>
          <p:nvPr/>
        </p:nvSpPr>
        <p:spPr>
          <a:xfrm>
            <a:off x="3593174" y="3244334"/>
            <a:ext cx="248786" cy="369332"/>
          </a:xfrm>
          <a:prstGeom prst="rect">
            <a:avLst/>
          </a:prstGeom>
        </p:spPr>
        <p:txBody>
          <a:bodyPr wrap="none">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Цель </a:t>
            </a:r>
            <a:r>
              <a:rPr lang="ru-RU" b="1" dirty="0" smtClean="0">
                <a:solidFill>
                  <a:srgbClr val="C00000"/>
                </a:solidFill>
              </a:rPr>
              <a:t>метода проекта </a:t>
            </a:r>
            <a:r>
              <a:rPr lang="ru-RU" b="1" dirty="0">
                <a:solidFill>
                  <a:srgbClr val="C00000"/>
                </a:solidFill>
              </a:rPr>
              <a:t>в ДОУ</a:t>
            </a:r>
            <a:br>
              <a:rPr lang="ru-RU" b="1" dirty="0">
                <a:solidFill>
                  <a:srgbClr val="C00000"/>
                </a:solidFill>
              </a:rPr>
            </a:br>
            <a:endParaRPr lang="ru-RU" b="1" dirty="0">
              <a:solidFill>
                <a:srgbClr val="C00000"/>
              </a:solidFill>
            </a:endParaRPr>
          </a:p>
        </p:txBody>
      </p:sp>
      <p:sp>
        <p:nvSpPr>
          <p:cNvPr id="3" name="Прямоугольник 2"/>
          <p:cNvSpPr/>
          <p:nvPr/>
        </p:nvSpPr>
        <p:spPr>
          <a:xfrm>
            <a:off x="179512" y="2136338"/>
            <a:ext cx="8640960" cy="3046988"/>
          </a:xfrm>
          <a:prstGeom prst="rect">
            <a:avLst/>
          </a:prstGeom>
        </p:spPr>
        <p:txBody>
          <a:bodyPr wrap="square">
            <a:spAutoFit/>
          </a:bodyPr>
          <a:lstStyle/>
          <a:p>
            <a:r>
              <a:rPr lang="ru-RU" sz="3200" dirty="0">
                <a:solidFill>
                  <a:srgbClr val="002060"/>
                </a:solidFill>
                <a:latin typeface="+mj-lt"/>
              </a:rPr>
              <a:t>Создание условий раскрывающих </a:t>
            </a:r>
            <a:br>
              <a:rPr lang="ru-RU" sz="3200" dirty="0">
                <a:solidFill>
                  <a:srgbClr val="002060"/>
                </a:solidFill>
                <a:latin typeface="+mj-lt"/>
              </a:rPr>
            </a:br>
            <a:r>
              <a:rPr lang="ru-RU" sz="3200" dirty="0">
                <a:solidFill>
                  <a:srgbClr val="002060"/>
                </a:solidFill>
                <a:latin typeface="+mj-lt"/>
              </a:rPr>
              <a:t>творческий и интеллектуальный потенциал </a:t>
            </a:r>
            <a:br>
              <a:rPr lang="ru-RU" sz="3200" dirty="0">
                <a:solidFill>
                  <a:srgbClr val="002060"/>
                </a:solidFill>
                <a:latin typeface="+mj-lt"/>
              </a:rPr>
            </a:br>
            <a:r>
              <a:rPr lang="ru-RU" sz="3200" dirty="0">
                <a:solidFill>
                  <a:srgbClr val="002060"/>
                </a:solidFill>
                <a:latin typeface="+mj-lt"/>
              </a:rPr>
              <a:t>дошкольников, ориентированных на диалогическое </a:t>
            </a:r>
            <a:r>
              <a:rPr lang="ru-RU" sz="3200" dirty="0" smtClean="0">
                <a:solidFill>
                  <a:srgbClr val="002060"/>
                </a:solidFill>
                <a:latin typeface="+mj-lt"/>
              </a:rPr>
              <a:t>взаимодействие детей</a:t>
            </a:r>
            <a:r>
              <a:rPr lang="ru-RU" sz="3200" dirty="0">
                <a:solidFill>
                  <a:srgbClr val="002060"/>
                </a:solidFill>
                <a:latin typeface="+mj-lt"/>
              </a:rPr>
              <a:t>, взрослых и педагогов, способствующих самопознанию </a:t>
            </a:r>
            <a:r>
              <a:rPr lang="ru-RU" sz="3200" dirty="0" smtClean="0">
                <a:solidFill>
                  <a:srgbClr val="002060"/>
                </a:solidFill>
                <a:latin typeface="+mj-lt"/>
              </a:rPr>
              <a:t>и </a:t>
            </a:r>
            <a:r>
              <a:rPr lang="ru-RU" sz="3200" dirty="0">
                <a:solidFill>
                  <a:srgbClr val="002060"/>
                </a:solidFill>
                <a:latin typeface="+mj-lt"/>
              </a:rPr>
              <a:t>саморазвитию всех участников процесса</a:t>
            </a:r>
          </a:p>
        </p:txBody>
      </p:sp>
    </p:spTree>
    <p:extLst>
      <p:ext uri="{BB962C8B-B14F-4D97-AF65-F5344CB8AC3E}">
        <p14:creationId xmlns:p14="http://schemas.microsoft.com/office/powerpoint/2010/main" val="261047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69127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05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2880320"/>
          </a:xfrm>
        </p:spPr>
        <p:txBody>
          <a:bodyPr/>
          <a:lstStyle/>
          <a:p>
            <a:r>
              <a:rPr lang="ru-RU" b="1" dirty="0">
                <a:solidFill>
                  <a:srgbClr val="C00000"/>
                </a:solidFill>
              </a:rPr>
              <a:t>Классификация  проектов</a:t>
            </a:r>
          </a:p>
        </p:txBody>
      </p:sp>
      <p:sp>
        <p:nvSpPr>
          <p:cNvPr id="3" name="Прямоугольник 2"/>
          <p:cNvSpPr/>
          <p:nvPr/>
        </p:nvSpPr>
        <p:spPr>
          <a:xfrm>
            <a:off x="323528" y="2492896"/>
            <a:ext cx="8568952" cy="4093428"/>
          </a:xfrm>
          <a:prstGeom prst="rect">
            <a:avLst/>
          </a:prstGeom>
        </p:spPr>
        <p:txBody>
          <a:bodyPr wrap="square">
            <a:spAutoFit/>
          </a:bodyPr>
          <a:lstStyle/>
          <a:p>
            <a:r>
              <a:rPr lang="ru-RU" sz="2800" dirty="0">
                <a:solidFill>
                  <a:srgbClr val="00B050"/>
                </a:solidFill>
                <a:latin typeface="+mj-lt"/>
              </a:rPr>
              <a:t>По составу </a:t>
            </a:r>
            <a:r>
              <a:rPr lang="ru-RU" sz="2800" dirty="0" smtClean="0">
                <a:solidFill>
                  <a:srgbClr val="00B050"/>
                </a:solidFill>
                <a:latin typeface="+mj-lt"/>
              </a:rPr>
              <a:t>участников</a:t>
            </a:r>
            <a:r>
              <a:rPr lang="en-US" sz="2800" dirty="0" smtClean="0">
                <a:solidFill>
                  <a:srgbClr val="00B050"/>
                </a:solidFill>
                <a:latin typeface="+mj-lt"/>
              </a:rPr>
              <a:t>:</a:t>
            </a:r>
            <a:endParaRPr lang="ru-RU" sz="2800" dirty="0">
              <a:solidFill>
                <a:srgbClr val="00B050"/>
              </a:solidFill>
              <a:latin typeface="+mj-lt"/>
            </a:endParaRPr>
          </a:p>
          <a:p>
            <a:r>
              <a:rPr lang="ru-RU" sz="2800" dirty="0" smtClean="0">
                <a:solidFill>
                  <a:srgbClr val="002060"/>
                </a:solidFill>
              </a:rPr>
              <a:t>индивидуальные</a:t>
            </a:r>
            <a:r>
              <a:rPr lang="ru-RU" sz="2800" dirty="0">
                <a:solidFill>
                  <a:srgbClr val="002060"/>
                </a:solidFill>
              </a:rPr>
              <a:t>, групповые и фронтальные.</a:t>
            </a:r>
          </a:p>
          <a:p>
            <a:r>
              <a:rPr lang="ru-RU" sz="2800" dirty="0" smtClean="0">
                <a:solidFill>
                  <a:srgbClr val="00B050"/>
                </a:solidFill>
                <a:latin typeface="+mj-lt"/>
              </a:rPr>
              <a:t>По доминирующей деятельности</a:t>
            </a:r>
            <a:endParaRPr lang="ru-RU" sz="2800" dirty="0">
              <a:solidFill>
                <a:srgbClr val="00B050"/>
              </a:solidFill>
              <a:latin typeface="+mj-lt"/>
            </a:endParaRPr>
          </a:p>
          <a:p>
            <a:r>
              <a:rPr lang="ru-RU" sz="2800" dirty="0" smtClean="0">
                <a:solidFill>
                  <a:srgbClr val="002060"/>
                </a:solidFill>
              </a:rPr>
              <a:t>творческие</a:t>
            </a:r>
            <a:r>
              <a:rPr lang="ru-RU" sz="2800" dirty="0">
                <a:solidFill>
                  <a:srgbClr val="002060"/>
                </a:solidFill>
              </a:rPr>
              <a:t>, </a:t>
            </a:r>
            <a:r>
              <a:rPr lang="ru-RU" sz="2800" dirty="0" smtClean="0">
                <a:solidFill>
                  <a:srgbClr val="002060"/>
                </a:solidFill>
              </a:rPr>
              <a:t>информационные,</a:t>
            </a:r>
            <a:r>
              <a:rPr lang="en-US" sz="2800" dirty="0" smtClean="0">
                <a:solidFill>
                  <a:srgbClr val="002060"/>
                </a:solidFill>
              </a:rPr>
              <a:t> </a:t>
            </a:r>
            <a:r>
              <a:rPr lang="ru-RU" sz="2800" dirty="0" smtClean="0">
                <a:solidFill>
                  <a:srgbClr val="002060"/>
                </a:solidFill>
              </a:rPr>
              <a:t>игровые и исследовательские</a:t>
            </a:r>
            <a:endParaRPr lang="ru-RU" sz="2800" dirty="0">
              <a:solidFill>
                <a:srgbClr val="002060"/>
              </a:solidFill>
            </a:endParaRPr>
          </a:p>
          <a:p>
            <a:r>
              <a:rPr lang="ru-RU" sz="2800" dirty="0">
                <a:solidFill>
                  <a:srgbClr val="00B050"/>
                </a:solidFill>
                <a:latin typeface="+mj-lt"/>
              </a:rPr>
              <a:t>По срокам </a:t>
            </a:r>
            <a:r>
              <a:rPr lang="ru-RU" sz="2800" dirty="0" smtClean="0">
                <a:solidFill>
                  <a:srgbClr val="00B050"/>
                </a:solidFill>
                <a:latin typeface="+mj-lt"/>
              </a:rPr>
              <a:t>реализации</a:t>
            </a:r>
            <a:r>
              <a:rPr lang="en-US" sz="2800" dirty="0" smtClean="0"/>
              <a:t>:</a:t>
            </a:r>
            <a:endParaRPr lang="ru-RU" sz="2800" dirty="0"/>
          </a:p>
          <a:p>
            <a:r>
              <a:rPr lang="ru-RU" sz="2800" dirty="0" smtClean="0">
                <a:solidFill>
                  <a:srgbClr val="002060"/>
                </a:solidFill>
              </a:rPr>
              <a:t>краткосрочные , </a:t>
            </a:r>
            <a:r>
              <a:rPr lang="ru-RU" sz="2800" dirty="0">
                <a:solidFill>
                  <a:srgbClr val="002060"/>
                </a:solidFill>
              </a:rPr>
              <a:t>средней</a:t>
            </a:r>
          </a:p>
          <a:p>
            <a:r>
              <a:rPr lang="ru-RU" sz="2800" dirty="0">
                <a:solidFill>
                  <a:srgbClr val="002060"/>
                </a:solidFill>
              </a:rPr>
              <a:t>продолжительности и </a:t>
            </a:r>
            <a:r>
              <a:rPr lang="ru-RU" sz="2800" dirty="0" smtClean="0">
                <a:solidFill>
                  <a:srgbClr val="002060"/>
                </a:solidFill>
              </a:rPr>
              <a:t>долгосрочные. </a:t>
            </a:r>
            <a:endParaRPr lang="ru-RU" sz="2800" dirty="0">
              <a:solidFill>
                <a:srgbClr val="002060"/>
              </a:solidFill>
            </a:endParaRPr>
          </a:p>
          <a:p>
            <a:endParaRPr lang="ru-RU" dirty="0"/>
          </a:p>
          <a:p>
            <a:endParaRPr lang="ru-RU" dirty="0"/>
          </a:p>
        </p:txBody>
      </p:sp>
    </p:spTree>
    <p:extLst>
      <p:ext uri="{BB962C8B-B14F-4D97-AF65-F5344CB8AC3E}">
        <p14:creationId xmlns:p14="http://schemas.microsoft.com/office/powerpoint/2010/main" val="142052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50006224"/>
              </p:ext>
            </p:extLst>
          </p:nvPr>
        </p:nvGraphicFramePr>
        <p:xfrm>
          <a:off x="457200" y="1600200"/>
          <a:ext cx="8640960" cy="5134746"/>
        </p:xfrm>
        <a:graphic>
          <a:graphicData uri="http://schemas.openxmlformats.org/drawingml/2006/table">
            <a:tbl>
              <a:tblPr firstRow="1" bandRow="1">
                <a:tableStyleId>{21E4AEA4-8DFA-4A89-87EB-49C32662AFE0}</a:tableStyleId>
              </a:tblPr>
              <a:tblGrid>
                <a:gridCol w="2048633"/>
                <a:gridCol w="3866879"/>
                <a:gridCol w="2725448"/>
              </a:tblGrid>
              <a:tr h="538666">
                <a:tc>
                  <a:txBody>
                    <a:bodyPr/>
                    <a:lstStyle/>
                    <a:p>
                      <a:r>
                        <a:rPr lang="ru-RU" sz="1800" dirty="0" smtClean="0">
                          <a:solidFill>
                            <a:srgbClr val="336600"/>
                          </a:solidFill>
                        </a:rPr>
                        <a:t>Этапы проекта</a:t>
                      </a:r>
                      <a:endParaRPr lang="ru-RU" sz="1800" dirty="0">
                        <a:solidFill>
                          <a:srgbClr val="336600"/>
                        </a:solidFill>
                      </a:endParaRPr>
                    </a:p>
                  </a:txBody>
                  <a:tcPr>
                    <a:solidFill>
                      <a:schemeClr val="accent3">
                        <a:lumMod val="60000"/>
                        <a:lumOff val="40000"/>
                      </a:schemeClr>
                    </a:solidFill>
                  </a:tcPr>
                </a:tc>
                <a:tc>
                  <a:txBody>
                    <a:bodyPr/>
                    <a:lstStyle/>
                    <a:p>
                      <a:r>
                        <a:rPr lang="ru-RU" sz="1800" dirty="0" smtClean="0">
                          <a:solidFill>
                            <a:srgbClr val="336600"/>
                          </a:solidFill>
                        </a:rPr>
                        <a:t>Деятельность педагога</a:t>
                      </a:r>
                      <a:endParaRPr lang="ru-RU" sz="1800" dirty="0">
                        <a:solidFill>
                          <a:srgbClr val="336600"/>
                        </a:solidFill>
                      </a:endParaRPr>
                    </a:p>
                  </a:txBody>
                  <a:tcPr>
                    <a:solidFill>
                      <a:schemeClr val="accent3">
                        <a:lumMod val="60000"/>
                        <a:lumOff val="40000"/>
                      </a:schemeClr>
                    </a:solidFill>
                  </a:tcPr>
                </a:tc>
                <a:tc>
                  <a:txBody>
                    <a:bodyPr/>
                    <a:lstStyle/>
                    <a:p>
                      <a:r>
                        <a:rPr lang="ru-RU" sz="1800" dirty="0" smtClean="0">
                          <a:solidFill>
                            <a:srgbClr val="336600"/>
                          </a:solidFill>
                        </a:rPr>
                        <a:t>Деятельность детей</a:t>
                      </a:r>
                      <a:endParaRPr lang="ru-RU" sz="1800" dirty="0">
                        <a:solidFill>
                          <a:srgbClr val="336600"/>
                        </a:solidFill>
                      </a:endParaRPr>
                    </a:p>
                  </a:txBody>
                  <a:tcPr>
                    <a:solidFill>
                      <a:schemeClr val="accent3">
                        <a:lumMod val="60000"/>
                        <a:lumOff val="40000"/>
                      </a:schemeClr>
                    </a:solidFill>
                  </a:tcPr>
                </a:tc>
              </a:tr>
              <a:tr h="1315137">
                <a:tc>
                  <a:txBody>
                    <a:bodyPr/>
                    <a:lstStyle/>
                    <a:p>
                      <a:r>
                        <a:rPr lang="ru-RU" sz="1400" b="0" i="0" dirty="0" smtClean="0">
                          <a:latin typeface="Times New Roman" pitchFamily="18" charset="0"/>
                          <a:cs typeface="Times New Roman" pitchFamily="18" charset="0"/>
                        </a:rPr>
                        <a:t>1 этап</a:t>
                      </a:r>
                    </a:p>
                    <a:p>
                      <a:r>
                        <a:rPr lang="ru-RU" sz="1400" b="0" i="0" dirty="0" smtClean="0">
                          <a:latin typeface="Times New Roman" pitchFamily="18" charset="0"/>
                          <a:cs typeface="Times New Roman" pitchFamily="18" charset="0"/>
                        </a:rPr>
                        <a:t> (организационный)</a:t>
                      </a:r>
                      <a:endParaRPr lang="ru-RU" sz="1400" b="0" i="0" dirty="0">
                        <a:latin typeface="Times New Roman" pitchFamily="18" charset="0"/>
                        <a:cs typeface="Times New Roman" pitchFamily="18" charset="0"/>
                      </a:endParaRPr>
                    </a:p>
                  </a:txBody>
                  <a:tcPr>
                    <a:solidFill>
                      <a:srgbClr val="FFCCCC"/>
                    </a:solidFill>
                  </a:tcPr>
                </a:tc>
                <a:tc>
                  <a:txBody>
                    <a:bodyPr/>
                    <a:lstStyle/>
                    <a:p>
                      <a:pPr marL="342900" indent="-342900">
                        <a:buAutoNum type="arabicPeriod"/>
                      </a:pPr>
                      <a:r>
                        <a:rPr lang="ru-RU" sz="1400" b="0" i="0" dirty="0" smtClean="0">
                          <a:latin typeface="Times New Roman" pitchFamily="18" charset="0"/>
                          <a:cs typeface="Times New Roman" pitchFamily="18" charset="0"/>
                        </a:rPr>
                        <a:t>Формулирует</a:t>
                      </a:r>
                      <a:r>
                        <a:rPr lang="ru-RU" sz="1400" b="0" i="0" baseline="0" dirty="0" smtClean="0">
                          <a:latin typeface="Times New Roman" pitchFamily="18" charset="0"/>
                          <a:cs typeface="Times New Roman" pitchFamily="18" charset="0"/>
                        </a:rPr>
                        <a:t> проблему (цель).</a:t>
                      </a:r>
                    </a:p>
                    <a:p>
                      <a:pPr marL="342900" indent="-342900">
                        <a:buNone/>
                      </a:pPr>
                      <a:r>
                        <a:rPr lang="ru-RU" sz="1400" b="0" i="0" baseline="0" dirty="0" smtClean="0">
                          <a:latin typeface="Times New Roman" pitchFamily="18" charset="0"/>
                          <a:cs typeface="Times New Roman" pitchFamily="18" charset="0"/>
                        </a:rPr>
                        <a:t>(При постановке цели определяется и продукт проекта)</a:t>
                      </a:r>
                    </a:p>
                    <a:p>
                      <a:pPr marL="342900" indent="-342900">
                        <a:buNone/>
                      </a:pPr>
                      <a:r>
                        <a:rPr lang="ru-RU" sz="1400" b="0" i="0" baseline="0" dirty="0" smtClean="0">
                          <a:latin typeface="Times New Roman" pitchFamily="18" charset="0"/>
                          <a:cs typeface="Times New Roman" pitchFamily="18" charset="0"/>
                        </a:rPr>
                        <a:t>2. Вводит в игровую (сюжетную) ситуацию.</a:t>
                      </a:r>
                    </a:p>
                    <a:p>
                      <a:pPr marL="342900" indent="-342900">
                        <a:buNone/>
                      </a:pPr>
                      <a:r>
                        <a:rPr lang="ru-RU" sz="1400" b="0" i="0" baseline="0" dirty="0" smtClean="0">
                          <a:latin typeface="Times New Roman" pitchFamily="18" charset="0"/>
                          <a:cs typeface="Times New Roman" pitchFamily="18" charset="0"/>
                        </a:rPr>
                        <a:t>3. Формулирует задачу .</a:t>
                      </a:r>
                      <a:endParaRPr lang="ru-RU" sz="1400" b="0" i="0" dirty="0">
                        <a:latin typeface="Times New Roman" pitchFamily="18" charset="0"/>
                        <a:cs typeface="Times New Roman" pitchFamily="18" charset="0"/>
                      </a:endParaRPr>
                    </a:p>
                  </a:txBody>
                  <a:tcPr>
                    <a:solidFill>
                      <a:srgbClr val="FFCCCC"/>
                    </a:solidFill>
                  </a:tcPr>
                </a:tc>
                <a:tc>
                  <a:txBody>
                    <a:bodyPr/>
                    <a:lstStyle/>
                    <a:p>
                      <a:pPr marL="342900" indent="-342900">
                        <a:buAutoNum type="arabicPeriod"/>
                      </a:pPr>
                      <a:r>
                        <a:rPr lang="ru-RU" sz="1400" b="0" i="0" dirty="0" smtClean="0">
                          <a:latin typeface="Times New Roman" pitchFamily="18" charset="0"/>
                          <a:cs typeface="Times New Roman" pitchFamily="18" charset="0"/>
                        </a:rPr>
                        <a:t>Вхождение в проблему.</a:t>
                      </a:r>
                    </a:p>
                    <a:p>
                      <a:pPr marL="342900" indent="-342900">
                        <a:buNone/>
                      </a:pPr>
                      <a:r>
                        <a:rPr lang="ru-RU" sz="1400" b="0" i="0" dirty="0" smtClean="0">
                          <a:latin typeface="Times New Roman" pitchFamily="18" charset="0"/>
                          <a:cs typeface="Times New Roman" pitchFamily="18" charset="0"/>
                        </a:rPr>
                        <a:t>Вживание в игровую ситуацию.</a:t>
                      </a:r>
                    </a:p>
                    <a:p>
                      <a:pPr marL="342900" indent="-342900">
                        <a:buNone/>
                      </a:pPr>
                      <a:r>
                        <a:rPr lang="ru-RU" sz="1400" b="0" i="0" dirty="0" smtClean="0">
                          <a:latin typeface="Times New Roman" pitchFamily="18" charset="0"/>
                          <a:cs typeface="Times New Roman" pitchFamily="18" charset="0"/>
                        </a:rPr>
                        <a:t>3.</a:t>
                      </a:r>
                      <a:r>
                        <a:rPr lang="ru-RU" sz="1400" b="0" i="0" baseline="0" dirty="0" smtClean="0">
                          <a:latin typeface="Times New Roman" pitchFamily="18" charset="0"/>
                          <a:cs typeface="Times New Roman" pitchFamily="18" charset="0"/>
                        </a:rPr>
                        <a:t> Принятие задачи.</a:t>
                      </a:r>
                    </a:p>
                    <a:p>
                      <a:pPr marL="342900" indent="-342900">
                        <a:buNone/>
                      </a:pPr>
                      <a:r>
                        <a:rPr lang="ru-RU" sz="1400" b="0" i="0" baseline="0" dirty="0" smtClean="0">
                          <a:latin typeface="Times New Roman" pitchFamily="18" charset="0"/>
                          <a:cs typeface="Times New Roman" pitchFamily="18" charset="0"/>
                        </a:rPr>
                        <a:t>4. Дополнение  задач проекта.</a:t>
                      </a:r>
                      <a:endParaRPr lang="ru-RU" sz="1400" b="0" i="0" dirty="0">
                        <a:latin typeface="Times New Roman" pitchFamily="18" charset="0"/>
                        <a:cs typeface="Times New Roman" pitchFamily="18" charset="0"/>
                      </a:endParaRPr>
                    </a:p>
                  </a:txBody>
                  <a:tcPr>
                    <a:solidFill>
                      <a:srgbClr val="FFCCCC"/>
                    </a:solidFill>
                  </a:tcPr>
                </a:tc>
              </a:tr>
              <a:tr h="1034321">
                <a:tc>
                  <a:txBody>
                    <a:bodyPr/>
                    <a:lstStyle/>
                    <a:p>
                      <a:r>
                        <a:rPr lang="ru-RU" sz="1400" b="0" i="0" dirty="0" smtClean="0">
                          <a:latin typeface="Times New Roman" pitchFamily="18" charset="0"/>
                          <a:cs typeface="Times New Roman" pitchFamily="18" charset="0"/>
                        </a:rPr>
                        <a:t>2 этап</a:t>
                      </a:r>
                    </a:p>
                    <a:p>
                      <a:r>
                        <a:rPr lang="ru-RU" sz="1400" b="0" i="0" dirty="0" smtClean="0">
                          <a:latin typeface="Times New Roman" pitchFamily="18" charset="0"/>
                          <a:cs typeface="Times New Roman" pitchFamily="18" charset="0"/>
                        </a:rPr>
                        <a:t> ( планирование работы)</a:t>
                      </a:r>
                    </a:p>
                    <a:p>
                      <a:endParaRPr lang="ru-RU" sz="1400" b="0" i="0" dirty="0">
                        <a:latin typeface="Times New Roman" pitchFamily="18" charset="0"/>
                        <a:cs typeface="Times New Roman" pitchFamily="18" charset="0"/>
                      </a:endParaRPr>
                    </a:p>
                  </a:txBody>
                  <a:tcPr>
                    <a:solidFill>
                      <a:srgbClr val="FFFFCC"/>
                    </a:solidFill>
                  </a:tcPr>
                </a:tc>
                <a:tc>
                  <a:txBody>
                    <a:bodyPr/>
                    <a:lstStyle/>
                    <a:p>
                      <a:r>
                        <a:rPr lang="ru-RU" sz="1400" b="0" i="0" dirty="0" smtClean="0">
                          <a:latin typeface="Times New Roman" pitchFamily="18" charset="0"/>
                          <a:cs typeface="Times New Roman" pitchFamily="18" charset="0"/>
                        </a:rPr>
                        <a:t>4. Помогает в решении задачи.</a:t>
                      </a:r>
                    </a:p>
                    <a:p>
                      <a:r>
                        <a:rPr lang="ru-RU" sz="1400" b="0" i="0" dirty="0" smtClean="0">
                          <a:latin typeface="Times New Roman" pitchFamily="18" charset="0"/>
                          <a:cs typeface="Times New Roman" pitchFamily="18" charset="0"/>
                        </a:rPr>
                        <a:t>5. Помогает спланировать деятельность.</a:t>
                      </a:r>
                    </a:p>
                    <a:p>
                      <a:r>
                        <a:rPr lang="ru-RU" sz="1400" b="0" i="0" dirty="0" smtClean="0">
                          <a:latin typeface="Times New Roman" pitchFamily="18" charset="0"/>
                          <a:cs typeface="Times New Roman" pitchFamily="18" charset="0"/>
                        </a:rPr>
                        <a:t>6. Организует деятельность.</a:t>
                      </a:r>
                      <a:endParaRPr lang="ru-RU" sz="1400" b="0" i="0" dirty="0">
                        <a:latin typeface="Times New Roman" pitchFamily="18" charset="0"/>
                        <a:cs typeface="Times New Roman" pitchFamily="18" charset="0"/>
                      </a:endParaRPr>
                    </a:p>
                  </a:txBody>
                  <a:tcPr>
                    <a:solidFill>
                      <a:srgbClr val="FFFFCC"/>
                    </a:solidFill>
                  </a:tcPr>
                </a:tc>
                <a:tc>
                  <a:txBody>
                    <a:bodyPr/>
                    <a:lstStyle/>
                    <a:p>
                      <a:r>
                        <a:rPr lang="ru-RU" sz="1400" b="0" i="0" dirty="0" smtClean="0">
                          <a:latin typeface="Times New Roman" pitchFamily="18" charset="0"/>
                          <a:cs typeface="Times New Roman" pitchFamily="18" charset="0"/>
                        </a:rPr>
                        <a:t>5. Объединение детей в рабочие группы.</a:t>
                      </a:r>
                    </a:p>
                    <a:p>
                      <a:r>
                        <a:rPr lang="ru-RU" sz="1400" b="0" i="0" dirty="0" smtClean="0">
                          <a:latin typeface="Times New Roman" pitchFamily="18" charset="0"/>
                          <a:cs typeface="Times New Roman" pitchFamily="18" charset="0"/>
                        </a:rPr>
                        <a:t>6. Распределение амплуа.</a:t>
                      </a:r>
                      <a:endParaRPr lang="ru-RU" sz="1400" b="0" i="0" dirty="0">
                        <a:latin typeface="Times New Roman" pitchFamily="18" charset="0"/>
                        <a:cs typeface="Times New Roman" pitchFamily="18" charset="0"/>
                      </a:endParaRPr>
                    </a:p>
                  </a:txBody>
                  <a:tcPr>
                    <a:solidFill>
                      <a:srgbClr val="FFFFCC"/>
                    </a:solidFill>
                  </a:tcPr>
                </a:tc>
              </a:tr>
              <a:tr h="978744">
                <a:tc>
                  <a:txBody>
                    <a:bodyPr/>
                    <a:lstStyle/>
                    <a:p>
                      <a:r>
                        <a:rPr lang="ru-RU" sz="1400" b="0" i="0" dirty="0" smtClean="0">
                          <a:latin typeface="Times New Roman" pitchFamily="18" charset="0"/>
                          <a:cs typeface="Times New Roman" pitchFamily="18" charset="0"/>
                        </a:rPr>
                        <a:t>3 этап</a:t>
                      </a:r>
                    </a:p>
                    <a:p>
                      <a:r>
                        <a:rPr lang="ru-RU" sz="1400" b="0" i="0" dirty="0" smtClean="0">
                          <a:latin typeface="Times New Roman" pitchFamily="18" charset="0"/>
                          <a:cs typeface="Times New Roman" pitchFamily="18" charset="0"/>
                        </a:rPr>
                        <a:t>( реализация проекта)</a:t>
                      </a:r>
                      <a:endParaRPr lang="ru-RU" sz="1400" b="0" i="0" dirty="0">
                        <a:latin typeface="Times New Roman" pitchFamily="18" charset="0"/>
                        <a:cs typeface="Times New Roman" pitchFamily="18" charset="0"/>
                      </a:endParaRPr>
                    </a:p>
                  </a:txBody>
                  <a:tcPr>
                    <a:solidFill>
                      <a:srgbClr val="FFCCCC"/>
                    </a:solidFill>
                  </a:tcPr>
                </a:tc>
                <a:tc>
                  <a:txBody>
                    <a:bodyPr/>
                    <a:lstStyle/>
                    <a:p>
                      <a:r>
                        <a:rPr lang="ru-RU" sz="1400" b="0" i="0" dirty="0" smtClean="0">
                          <a:latin typeface="Times New Roman" pitchFamily="18" charset="0"/>
                          <a:cs typeface="Times New Roman" pitchFamily="18" charset="0"/>
                        </a:rPr>
                        <a:t>7. Практическая помощь (по необходимости)</a:t>
                      </a:r>
                    </a:p>
                    <a:p>
                      <a:r>
                        <a:rPr lang="ru-RU" sz="1400" b="0" i="0" dirty="0" smtClean="0">
                          <a:latin typeface="Times New Roman" pitchFamily="18" charset="0"/>
                          <a:cs typeface="Times New Roman" pitchFamily="18" charset="0"/>
                        </a:rPr>
                        <a:t>8. Направляет и контролирует осуществление проекта.</a:t>
                      </a:r>
                      <a:endParaRPr lang="ru-RU" sz="1400" b="0" i="0" dirty="0">
                        <a:latin typeface="Times New Roman" pitchFamily="18" charset="0"/>
                        <a:cs typeface="Times New Roman" pitchFamily="18" charset="0"/>
                      </a:endParaRPr>
                    </a:p>
                  </a:txBody>
                  <a:tcPr>
                    <a:solidFill>
                      <a:srgbClr val="FFCCCC"/>
                    </a:solidFill>
                  </a:tcPr>
                </a:tc>
                <a:tc>
                  <a:txBody>
                    <a:bodyPr/>
                    <a:lstStyle/>
                    <a:p>
                      <a:r>
                        <a:rPr lang="ru-RU" sz="1400" b="0" i="0" dirty="0" smtClean="0">
                          <a:latin typeface="Times New Roman" pitchFamily="18" charset="0"/>
                          <a:cs typeface="Times New Roman" pitchFamily="18" charset="0"/>
                        </a:rPr>
                        <a:t>7. Формирование специфических знаний, умений,</a:t>
                      </a:r>
                      <a:r>
                        <a:rPr lang="ru-RU" sz="1400" b="0" i="0" baseline="0" dirty="0" smtClean="0">
                          <a:latin typeface="Times New Roman" pitchFamily="18" charset="0"/>
                          <a:cs typeface="Times New Roman" pitchFamily="18" charset="0"/>
                        </a:rPr>
                        <a:t> навыков.</a:t>
                      </a:r>
                      <a:endParaRPr lang="ru-RU" sz="1400" b="0" i="0" dirty="0">
                        <a:latin typeface="Times New Roman" pitchFamily="18" charset="0"/>
                        <a:cs typeface="Times New Roman" pitchFamily="18" charset="0"/>
                      </a:endParaRPr>
                    </a:p>
                  </a:txBody>
                  <a:tcPr>
                    <a:solidFill>
                      <a:srgbClr val="FFCCCC"/>
                    </a:solidFill>
                  </a:tcPr>
                </a:tc>
              </a:tr>
              <a:tr h="1267878">
                <a:tc>
                  <a:txBody>
                    <a:bodyPr/>
                    <a:lstStyle/>
                    <a:p>
                      <a:r>
                        <a:rPr lang="ru-RU" sz="1400" b="0" i="0" dirty="0" smtClean="0">
                          <a:latin typeface="Times New Roman" pitchFamily="18" charset="0"/>
                          <a:cs typeface="Times New Roman" pitchFamily="18" charset="0"/>
                        </a:rPr>
                        <a:t>4 этап</a:t>
                      </a:r>
                    </a:p>
                    <a:p>
                      <a:r>
                        <a:rPr lang="ru-RU" sz="1400" b="0" i="0" dirty="0" smtClean="0">
                          <a:latin typeface="Times New Roman" pitchFamily="18" charset="0"/>
                          <a:cs typeface="Times New Roman" pitchFamily="18" charset="0"/>
                        </a:rPr>
                        <a:t>(презентация проекта)</a:t>
                      </a:r>
                      <a:endParaRPr lang="ru-RU" sz="1400" b="0" i="0" dirty="0">
                        <a:latin typeface="Times New Roman" pitchFamily="18" charset="0"/>
                        <a:cs typeface="Times New Roman" pitchFamily="18" charset="0"/>
                      </a:endParaRPr>
                    </a:p>
                  </a:txBody>
                  <a:tcPr>
                    <a:solidFill>
                      <a:srgbClr val="FFFFCC"/>
                    </a:solidFill>
                  </a:tcPr>
                </a:tc>
                <a:tc>
                  <a:txBody>
                    <a:bodyPr/>
                    <a:lstStyle/>
                    <a:p>
                      <a:r>
                        <a:rPr lang="ru-RU" sz="1400" b="0" i="0" dirty="0" smtClean="0">
                          <a:latin typeface="Times New Roman" pitchFamily="18" charset="0"/>
                          <a:cs typeface="Times New Roman" pitchFamily="18" charset="0"/>
                        </a:rPr>
                        <a:t>9. Подготовка к презентации.</a:t>
                      </a:r>
                    </a:p>
                    <a:p>
                      <a:r>
                        <a:rPr lang="ru-RU" sz="1400" b="0" i="0" dirty="0" smtClean="0">
                          <a:latin typeface="Times New Roman" pitchFamily="18" charset="0"/>
                          <a:cs typeface="Times New Roman" pitchFamily="18" charset="0"/>
                        </a:rPr>
                        <a:t>Презентация.</a:t>
                      </a:r>
                      <a:endParaRPr lang="ru-RU" sz="1400" b="0" i="0" dirty="0">
                        <a:latin typeface="Times New Roman" pitchFamily="18" charset="0"/>
                        <a:cs typeface="Times New Roman" pitchFamily="18" charset="0"/>
                      </a:endParaRPr>
                    </a:p>
                  </a:txBody>
                  <a:tcPr>
                    <a:solidFill>
                      <a:srgbClr val="FFFFCC"/>
                    </a:solidFill>
                  </a:tcPr>
                </a:tc>
                <a:tc>
                  <a:txBody>
                    <a:bodyPr/>
                    <a:lstStyle/>
                    <a:p>
                      <a:r>
                        <a:rPr lang="ru-RU" sz="1400" b="0" i="0" dirty="0" smtClean="0">
                          <a:latin typeface="Times New Roman" pitchFamily="18" charset="0"/>
                          <a:cs typeface="Times New Roman" pitchFamily="18" charset="0"/>
                        </a:rPr>
                        <a:t>8. Продукт деятельности готовят к презентации.</a:t>
                      </a:r>
                    </a:p>
                    <a:p>
                      <a:r>
                        <a:rPr lang="ru-RU" sz="1400" b="0" i="0" dirty="0" smtClean="0">
                          <a:latin typeface="Times New Roman" pitchFamily="18" charset="0"/>
                          <a:cs typeface="Times New Roman" pitchFamily="18" charset="0"/>
                        </a:rPr>
                        <a:t>9. Представляют (зрителям или  экспертам) продукт деятельности.</a:t>
                      </a:r>
                      <a:endParaRPr lang="ru-RU" sz="1400" b="0" i="0" dirty="0">
                        <a:latin typeface="Times New Roman" pitchFamily="18" charset="0"/>
                        <a:cs typeface="Times New Roman" pitchFamily="18" charset="0"/>
                      </a:endParaRPr>
                    </a:p>
                  </a:txBody>
                  <a:tcPr>
                    <a:solidFill>
                      <a:srgbClr val="FFFFCC"/>
                    </a:solidFill>
                  </a:tcPr>
                </a:tc>
              </a:tr>
            </a:tbl>
          </a:graphicData>
        </a:graphic>
      </p:graphicFrame>
      <p:sp>
        <p:nvSpPr>
          <p:cNvPr id="4" name="TextBox 3"/>
          <p:cNvSpPr txBox="1"/>
          <p:nvPr/>
        </p:nvSpPr>
        <p:spPr>
          <a:xfrm>
            <a:off x="1979712" y="0"/>
            <a:ext cx="4030080" cy="646331"/>
          </a:xfrm>
          <a:prstGeom prst="rect">
            <a:avLst/>
          </a:prstGeom>
          <a:noFill/>
        </p:spPr>
        <p:txBody>
          <a:bodyPr wrap="square" rtlCol="0">
            <a:spAutoFit/>
          </a:bodyPr>
          <a:lstStyle/>
          <a:p>
            <a:r>
              <a:rPr lang="ru-RU" sz="3600" b="1" dirty="0" smtClean="0">
                <a:solidFill>
                  <a:srgbClr val="C00000"/>
                </a:solidFill>
                <a:latin typeface="+mj-lt"/>
              </a:rPr>
              <a:t>Структура проекта.</a:t>
            </a:r>
            <a:endParaRPr lang="ru-RU" sz="3600" b="1" dirty="0">
              <a:solidFill>
                <a:srgbClr val="C00000"/>
              </a:solidFill>
              <a:latin typeface="+mj-lt"/>
            </a:endParaRPr>
          </a:p>
        </p:txBody>
      </p:sp>
    </p:spTree>
    <p:extLst>
      <p:ext uri="{BB962C8B-B14F-4D97-AF65-F5344CB8AC3E}">
        <p14:creationId xmlns:p14="http://schemas.microsoft.com/office/powerpoint/2010/main" val="3630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751" y="1988840"/>
            <a:ext cx="8784976" cy="4370427"/>
          </a:xfrm>
          <a:prstGeom prst="rect">
            <a:avLst/>
          </a:prstGeom>
        </p:spPr>
        <p:txBody>
          <a:bodyPr wrap="square">
            <a:spAutoFit/>
          </a:bodyPr>
          <a:lstStyle/>
          <a:p>
            <a:r>
              <a:rPr lang="ru-RU" sz="2000" dirty="0">
                <a:solidFill>
                  <a:srgbClr val="002060"/>
                </a:solidFill>
                <a:latin typeface="+mj-lt"/>
              </a:rPr>
              <a:t>Таким образом, метод проектов в работе с дошкольниками сегодня - это оптимальный, инновационный и перспективный метод, который должен занять свое достойное место в системе дошкольного образования.</a:t>
            </a:r>
          </a:p>
          <a:p>
            <a:endParaRPr lang="ru-RU" sz="2000" dirty="0">
              <a:solidFill>
                <a:srgbClr val="002060"/>
              </a:solidFill>
              <a:latin typeface="+mj-lt"/>
            </a:endParaRPr>
          </a:p>
          <a:p>
            <a:r>
              <a:rPr lang="ru-RU" sz="2000" dirty="0">
                <a:solidFill>
                  <a:srgbClr val="002060"/>
                </a:solidFill>
                <a:latin typeface="+mj-lt"/>
              </a:rPr>
              <a:t>Использование метода проекта в дошкольном образовании, позволяет значительно повысить самостоятельную активность детей, развить творческое мышление, умение детей самостоятельно, разными способами находить информацию об интересующем предмете или явлении и использовать эти знания для создания новых объектов действительности. </a:t>
            </a:r>
          </a:p>
          <a:p>
            <a:endParaRPr lang="ru-RU" sz="2000" dirty="0">
              <a:solidFill>
                <a:srgbClr val="002060"/>
              </a:solidFill>
              <a:latin typeface="+mj-lt"/>
            </a:endParaRPr>
          </a:p>
          <a:p>
            <a:r>
              <a:rPr lang="ru-RU" sz="2000" dirty="0">
                <a:solidFill>
                  <a:srgbClr val="002060"/>
                </a:solidFill>
                <a:latin typeface="+mj-lt"/>
              </a:rPr>
              <a:t>Проектная деятельность в образовательном процессе способствует сплочению педагогического коллектива, гармонизации отношений с воспитанниками и их родителями.</a:t>
            </a:r>
          </a:p>
          <a:p>
            <a:endParaRPr lang="ru-RU" dirty="0"/>
          </a:p>
        </p:txBody>
      </p:sp>
      <p:sp>
        <p:nvSpPr>
          <p:cNvPr id="3" name="TextBox 2"/>
          <p:cNvSpPr txBox="1"/>
          <p:nvPr/>
        </p:nvSpPr>
        <p:spPr>
          <a:xfrm>
            <a:off x="2987824" y="140545"/>
            <a:ext cx="2952328" cy="830997"/>
          </a:xfrm>
          <a:prstGeom prst="rect">
            <a:avLst/>
          </a:prstGeom>
          <a:noFill/>
        </p:spPr>
        <p:txBody>
          <a:bodyPr wrap="square" rtlCol="0">
            <a:spAutoFit/>
          </a:bodyPr>
          <a:lstStyle/>
          <a:p>
            <a:r>
              <a:rPr lang="ru-RU" sz="4800" b="1" dirty="0" smtClean="0">
                <a:solidFill>
                  <a:srgbClr val="C00000"/>
                </a:solidFill>
                <a:latin typeface="+mj-lt"/>
              </a:rPr>
              <a:t>   Вывод.</a:t>
            </a:r>
            <a:endParaRPr lang="ru-RU" sz="4800" b="1" dirty="0">
              <a:solidFill>
                <a:srgbClr val="C00000"/>
              </a:solidFill>
              <a:latin typeface="+mj-lt"/>
            </a:endParaRPr>
          </a:p>
        </p:txBody>
      </p:sp>
    </p:spTree>
    <p:extLst>
      <p:ext uri="{BB962C8B-B14F-4D97-AF65-F5344CB8AC3E}">
        <p14:creationId xmlns:p14="http://schemas.microsoft.com/office/powerpoint/2010/main" val="3339661489"/>
      </p:ext>
    </p:extLst>
  </p:cSld>
  <p:clrMapOvr>
    <a:masterClrMapping/>
  </p:clrMapOvr>
</p:sld>
</file>

<file path=ppt/theme/theme1.xml><?xml version="1.0" encoding="utf-8"?>
<a:theme xmlns:a="http://schemas.openxmlformats.org/drawingml/2006/main" name="Шаблон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209</TotalTime>
  <Words>459</Words>
  <Application>Microsoft Office PowerPoint</Application>
  <PresentationFormat>Экран (4:3)</PresentationFormat>
  <Paragraphs>62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Шаблон 2</vt:lpstr>
      <vt:lpstr>Метод проектов в ДОУ как инновационная педагогическая технология. Подготовила:  старший воспитатель Фомина С.А.</vt:lpstr>
      <vt:lpstr>Презентация PowerPoint</vt:lpstr>
      <vt:lpstr>Актуальность.</vt:lpstr>
      <vt:lpstr>  </vt:lpstr>
      <vt:lpstr>Цель метода проекта в ДОУ </vt:lpstr>
      <vt:lpstr>Презентация PowerPoint</vt:lpstr>
      <vt:lpstr>Классификация  проектов</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 проектов в ДОУ как инновационная педагогическая технология.</dc:title>
  <dc:creator>Марина</dc:creator>
  <cp:lastModifiedBy>Марина</cp:lastModifiedBy>
  <cp:revision>13</cp:revision>
  <dcterms:created xsi:type="dcterms:W3CDTF">2017-11-19T14:53:55Z</dcterms:created>
  <dcterms:modified xsi:type="dcterms:W3CDTF">2018-11-10T17:57:13Z</dcterms:modified>
</cp:coreProperties>
</file>